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jyKbF+T3FgTpj81jQWODCKx6Ap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" y="2"/>
            <a:ext cx="3037840" cy="466435"/>
          </a:xfrm>
          <a:prstGeom prst="rect">
            <a:avLst/>
          </a:prstGeom>
          <a:noFill/>
          <a:ln>
            <a:noFill/>
          </a:ln>
        </p:spPr>
        <p:txBody>
          <a:bodyPr anchorCtr="0" anchor="t" bIns="46725" lIns="93450" spcFirstLastPara="1" rIns="93450" wrap="square" tIns="467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2"/>
            <a:ext cx="3037840" cy="466435"/>
          </a:xfrm>
          <a:prstGeom prst="rect">
            <a:avLst/>
          </a:prstGeom>
          <a:noFill/>
          <a:ln>
            <a:noFill/>
          </a:ln>
        </p:spPr>
        <p:txBody>
          <a:bodyPr anchorCtr="0" anchor="t" bIns="46725" lIns="93450" spcFirstLastPara="1" rIns="93450" wrap="square" tIns="467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3638"/>
            <a:ext cx="4181475" cy="31353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1" y="4473896"/>
            <a:ext cx="5608320" cy="3660457"/>
          </a:xfrm>
          <a:prstGeom prst="rect">
            <a:avLst/>
          </a:prstGeom>
          <a:noFill/>
          <a:ln>
            <a:noFill/>
          </a:ln>
        </p:spPr>
        <p:txBody>
          <a:bodyPr anchorCtr="0" anchor="t" bIns="46725" lIns="93450" spcFirstLastPara="1" rIns="93450" wrap="square" tIns="467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" y="8829967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b" bIns="46725" lIns="93450" spcFirstLastPara="1" rIns="93450" wrap="square" tIns="467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b" bIns="46725" lIns="93450" spcFirstLastPara="1" rIns="93450" wrap="square" tIns="467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01041" y="4473896"/>
            <a:ext cx="5608320" cy="3660457"/>
          </a:xfrm>
          <a:prstGeom prst="rect">
            <a:avLst/>
          </a:prstGeom>
        </p:spPr>
        <p:txBody>
          <a:bodyPr anchorCtr="0" anchor="t" bIns="46725" lIns="93450" spcFirstLastPara="1" rIns="93450" wrap="square" tIns="46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14463" y="1163638"/>
            <a:ext cx="4181475" cy="31353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396332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623095" y="370682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685800" y="1122364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623889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23889" y="4589465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628651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29151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9842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9842" y="1681164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29151" y="1681164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629841" y="457200"/>
            <a:ext cx="294917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887391" y="987427"/>
            <a:ext cx="462915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629841" y="2057400"/>
            <a:ext cx="2949179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629841" y="457200"/>
            <a:ext cx="294917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3887391" y="987427"/>
            <a:ext cx="462915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629841" y="2057400"/>
            <a:ext cx="2949179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6822106" y="4597768"/>
            <a:ext cx="575474" cy="25766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FF7C8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6804423" y="2936813"/>
            <a:ext cx="575474" cy="25766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754257" y="6195952"/>
            <a:ext cx="643324" cy="25416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6754257" y="5393704"/>
            <a:ext cx="643324" cy="25416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54813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003681" y="6195952"/>
            <a:ext cx="643324" cy="25416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3101103" y="4597768"/>
            <a:ext cx="575474" cy="25766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FF7C8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093084" y="2936813"/>
            <a:ext cx="575474" cy="25766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3003681" y="5389200"/>
            <a:ext cx="643324" cy="25416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54813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Crawford W. Long Middle School (South Atlanta Cluster)</a:t>
            </a:r>
            <a:endParaRPr/>
          </a:p>
        </p:txBody>
      </p:sp>
      <p:grpSp>
        <p:nvGrpSpPr>
          <p:cNvPr id="97" name="Google Shape;97;p1"/>
          <p:cNvGrpSpPr/>
          <p:nvPr/>
        </p:nvGrpSpPr>
        <p:grpSpPr>
          <a:xfrm>
            <a:off x="780763" y="4175490"/>
            <a:ext cx="2656447" cy="2524716"/>
            <a:chOff x="1378722" y="4138289"/>
            <a:chExt cx="2646574" cy="4411559"/>
          </a:xfrm>
        </p:grpSpPr>
        <p:sp>
          <p:nvSpPr>
            <p:cNvPr id="98" name="Google Shape;98;p1"/>
            <p:cNvSpPr/>
            <p:nvPr/>
          </p:nvSpPr>
          <p:spPr>
            <a:xfrm>
              <a:off x="1392623" y="4138289"/>
              <a:ext cx="2632673" cy="1541588"/>
            </a:xfrm>
            <a:prstGeom prst="rect">
              <a:avLst/>
            </a:prstGeom>
            <a:solidFill>
              <a:srgbClr val="FFD5D5"/>
            </a:solidFill>
            <a:ln cap="flat" cmpd="sng" w="25400">
              <a:solidFill>
                <a:srgbClr val="E3A3A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7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228600" marR="0" rtl="0" algn="l">
                <a:lnSpc>
                  <a:spcPct val="200000"/>
                </a:lnSpc>
                <a:spcBef>
                  <a:spcPts val="225"/>
                </a:spcBef>
                <a:spcAft>
                  <a:spcPts val="0"/>
                </a:spcAft>
                <a:buClr>
                  <a:srgbClr val="000000"/>
                </a:buClr>
                <a:buSzPts val="750"/>
                <a:buFont typeface="Arial"/>
                <a:buAutoNum type="arabicPeriod" startAt="5"/>
              </a:pPr>
              <a:r>
                <a:rPr b="0" i="0" lang="en-US" sz="75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Build teacher capacity</a:t>
              </a:r>
              <a:endParaRPr/>
            </a:p>
            <a:p>
              <a:pPr indent="-228600" lvl="0" marL="228600" marR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50"/>
                <a:buFont typeface="Arial"/>
                <a:buAutoNum type="arabicPeriod" startAt="5"/>
              </a:pPr>
              <a:r>
                <a:rPr b="0" i="0" lang="en-US" sz="75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Expand school leadership development opportunities</a:t>
              </a:r>
              <a:endParaRPr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378722" y="5797873"/>
              <a:ext cx="2632673" cy="1300564"/>
            </a:xfrm>
            <a:prstGeom prst="rect">
              <a:avLst/>
            </a:prstGeom>
            <a:solidFill>
              <a:srgbClr val="A8D08C"/>
            </a:solidFill>
            <a:ln cap="flat" cmpd="sng" w="25400">
              <a:solidFill>
                <a:srgbClr val="54813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228600" lvl="0" marL="22860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50"/>
                <a:buFont typeface="Arial"/>
                <a:buAutoNum type="arabicPeriod" startAt="7"/>
              </a:pPr>
              <a:r>
                <a:rPr b="0" i="0" lang="en-US" sz="75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Build systems and resources to support the Cluster Plan, to include STEM implementation</a:t>
              </a:r>
              <a:endParaRPr/>
            </a:p>
            <a:p>
              <a:pPr indent="-228600" lvl="0" marL="228600" marR="0" rtl="0" algn="l">
                <a:spcBef>
                  <a:spcPts val="225"/>
                </a:spcBef>
                <a:spcAft>
                  <a:spcPts val="0"/>
                </a:spcAft>
                <a:buClr>
                  <a:srgbClr val="000000"/>
                </a:buClr>
                <a:buSzPts val="750"/>
                <a:buFont typeface="Arial"/>
                <a:buAutoNum type="arabicPeriod" startAt="7"/>
              </a:pPr>
              <a:r>
                <a:rPr b="0" i="0" lang="en-US" sz="75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Build systems identifying and addressing root causes to promote social and academic growth</a:t>
              </a:r>
              <a:endParaRPr b="0" i="0" sz="7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385329" y="7215393"/>
              <a:ext cx="2632673" cy="1334455"/>
            </a:xfrm>
            <a:prstGeom prst="rect">
              <a:avLst/>
            </a:prstGeom>
            <a:solidFill>
              <a:srgbClr val="BFBFBF"/>
            </a:solidFill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228600" lvl="0" marL="22860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50"/>
                <a:buFont typeface="Arial"/>
                <a:buAutoNum type="arabicPeriod" startAt="9"/>
              </a:pPr>
              <a:r>
                <a:rPr b="0" i="0" lang="en-US" sz="75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Inform and engage the school community</a:t>
              </a:r>
              <a:endParaRPr/>
            </a:p>
            <a:p>
              <a:pPr indent="-228600" lvl="0" marL="228600" marR="0" rtl="0" algn="l">
                <a:spcBef>
                  <a:spcPts val="225"/>
                </a:spcBef>
                <a:spcAft>
                  <a:spcPts val="0"/>
                </a:spcAft>
                <a:buClr>
                  <a:srgbClr val="000000"/>
                </a:buClr>
                <a:buSzPts val="750"/>
                <a:buFont typeface="Arial"/>
                <a:buAutoNum type="arabicPeriod" startAt="9"/>
              </a:pPr>
              <a:r>
                <a:rPr b="0" i="0" lang="en-US" sz="75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Develop a positive, informed, and engaged school culture</a:t>
              </a:r>
              <a:endParaRPr b="0" i="0" sz="7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1" name="Google Shape;101;p1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Priorities</a:t>
            </a:r>
            <a:endParaRPr/>
          </a:p>
        </p:txBody>
      </p:sp>
      <p:sp>
        <p:nvSpPr>
          <p:cNvPr id="102" name="Google Shape;102;p1"/>
          <p:cNvSpPr/>
          <p:nvPr/>
        </p:nvSpPr>
        <p:spPr>
          <a:xfrm>
            <a:off x="3761829" y="5196292"/>
            <a:ext cx="3421247" cy="714361"/>
          </a:xfrm>
          <a:prstGeom prst="rect">
            <a:avLst/>
          </a:prstGeom>
          <a:solidFill>
            <a:srgbClr val="E1EFD8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7A. Develop relevant business and education partnerships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7B. Develop a strategic STEM Implantation Plan and Program of Study related to Health Care Science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8.  Maximize the use of SLDS and the district Data Dashboards to monitor strategies and progress</a:t>
            </a:r>
            <a:endParaRPr b="0" i="0" sz="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3750822" y="4175490"/>
            <a:ext cx="3420869" cy="950163"/>
          </a:xfrm>
          <a:prstGeom prst="rect">
            <a:avLst/>
          </a:prstGeom>
          <a:solidFill>
            <a:srgbClr val="FFEAEC"/>
          </a:solidFill>
          <a:ln cap="flat" cmpd="sng" w="25400">
            <a:solidFill>
              <a:srgbClr val="E3A3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5A. Visit STEM Certified Schools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5B. Provide targeted professional learning opportunities and development focused on core subjects and the implementation of STEM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5C. Implement intentional vertical and horizontal instructional alignment throughout the school and cluster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5D. Create a H4TQ (Hiring for Teacher Quality) Team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6A. Identify and develop school leaders for various programs, special projects, and school initiatives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780961" y="2105794"/>
            <a:ext cx="2642400" cy="1995900"/>
          </a:xfrm>
          <a:prstGeom prst="rect">
            <a:avLst/>
          </a:prstGeom>
          <a:solidFill>
            <a:srgbClr val="FFE98B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AutoNum type="arabicPeriod"/>
            </a:pPr>
            <a:r>
              <a:rPr b="0" i="0" lang="en-US" sz="7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Improve student mastery of </a:t>
            </a:r>
            <a:r>
              <a:rPr lang="en-US" sz="750"/>
              <a:t>Reading, Language Arts, Math, Social Studies, and Science content knowledge.</a:t>
            </a:r>
            <a:endParaRPr/>
          </a:p>
          <a:p>
            <a:pPr indent="-228600" lvl="0" marL="228600" marR="0" rtl="0" algn="l">
              <a:lnSpc>
                <a:spcPct val="200000"/>
              </a:lnSpc>
              <a:spcBef>
                <a:spcPts val="225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AutoNum type="arabicPeriod"/>
            </a:pPr>
            <a:r>
              <a:rPr b="0" i="0" lang="en-US" sz="7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Implement STEM program model</a:t>
            </a:r>
            <a:endParaRPr/>
          </a:p>
          <a:p>
            <a:pPr indent="-228600" lvl="0" marL="228600" marR="0" rtl="0" algn="l">
              <a:lnSpc>
                <a:spcPct val="200000"/>
              </a:lnSpc>
              <a:spcBef>
                <a:spcPts val="225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AutoNum type="arabicPeriod"/>
            </a:pPr>
            <a:r>
              <a:rPr b="0" i="0" lang="en-US" sz="7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Prepare all students to have essential life skills </a:t>
            </a:r>
            <a:r>
              <a:rPr lang="en-US" sz="750"/>
              <a:t>(Social and Emotional)</a:t>
            </a:r>
            <a:endParaRPr/>
          </a:p>
          <a:p>
            <a:pPr indent="-228600" lvl="0" marL="228600" marR="0" rtl="0" algn="l">
              <a:lnSpc>
                <a:spcPct val="200000"/>
              </a:lnSpc>
              <a:spcBef>
                <a:spcPts val="225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AutoNum type="arabicPeriod"/>
            </a:pPr>
            <a:r>
              <a:rPr b="0" i="0" lang="en-US" sz="7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Prepare all students for college</a:t>
            </a:r>
            <a:r>
              <a:rPr lang="en-US" sz="750"/>
              <a:t>, </a:t>
            </a:r>
            <a:r>
              <a:rPr b="0" i="0" lang="en-US" sz="7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career, and </a:t>
            </a:r>
            <a:r>
              <a:rPr lang="en-US" sz="750"/>
              <a:t>life</a:t>
            </a:r>
            <a:endParaRPr/>
          </a:p>
          <a:p>
            <a:pPr indent="-180975" lvl="0" marL="228600" marR="0" rtl="0" algn="l">
              <a:spcBef>
                <a:spcPts val="225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libri"/>
              <a:buNone/>
            </a:pPr>
            <a:r>
              <a:t/>
            </a:r>
            <a:endParaRPr b="0" i="0" sz="7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Strategies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3760735" y="5960423"/>
            <a:ext cx="3410957" cy="777755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65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9A. Build community awareness, knowledge and support for STEM.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65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9B. Update and improve school website.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65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9C. Build parent capacity</a:t>
            </a:r>
            <a:r>
              <a:rPr lang="en-US" sz="650"/>
              <a:t> and family engagement for all nationalities </a:t>
            </a:r>
            <a:r>
              <a:rPr b="0" lang="en-US" sz="65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understand student academic and behavior needs through curriculum nights, workshops, PTA, and After-School AllStars.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65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10A. Improve customer service through professional development and feedback tools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65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10B. Implement Social and Emotional Learning (SEL) for staff, students, and parents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65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3750823" y="2093192"/>
            <a:ext cx="3407424" cy="2018447"/>
          </a:xfrm>
          <a:prstGeom prst="rect">
            <a:avLst/>
          </a:prstGeom>
          <a:solidFill>
            <a:srgbClr val="FFF5C9"/>
          </a:solidFill>
          <a:ln cap="flat" cmpd="sng" w="25400">
            <a:solidFill>
              <a:srgbClr val="F4B0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1A. Reduce Class Size for all core content areas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1B. Provide core content remediation support to students</a:t>
            </a:r>
            <a:endParaRPr sz="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/>
              <a:t>1C. Provide a strategic daily intervention block to address learning gaps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800"/>
              <a:t>D</a:t>
            </a: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Provide core content enrichment and acceleration support to students to include adva</a:t>
            </a:r>
            <a:r>
              <a:rPr lang="en-US" sz="800"/>
              <a:t>nce courses (i.e. Dual </a:t>
            </a:r>
            <a:r>
              <a:rPr lang="en-US" sz="800"/>
              <a:t>Enrollment</a:t>
            </a:r>
            <a:r>
              <a:rPr lang="en-US" sz="800"/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800"/>
              <a:t>E</a:t>
            </a: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Implement opportunities for reading and writing across the curriculum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800"/>
              <a:t>F</a:t>
            </a: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Implement research-based Instructional Practices in ALL classrooms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2A. Implement problem/project based learning through our schools focus on STEM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3A. Implement Social and Emotional Learning (SEL)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3B. Implement Restorative Justice Practices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4A. Execute a College and Career Readiness Plan (i.e STEaM Olympiad, YouScience, and PSAT)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566204" y="3847921"/>
            <a:ext cx="1529586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25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of Flexibility/Innovation</a:t>
            </a:r>
            <a:endParaRPr/>
          </a:p>
        </p:txBody>
      </p:sp>
      <p:sp>
        <p:nvSpPr>
          <p:cNvPr id="109" name="Google Shape;109;p1"/>
          <p:cNvSpPr/>
          <p:nvPr/>
        </p:nvSpPr>
        <p:spPr>
          <a:xfrm>
            <a:off x="190990" y="509775"/>
            <a:ext cx="2625038" cy="906347"/>
          </a:xfrm>
          <a:prstGeom prst="roundRect">
            <a:avLst>
              <a:gd fmla="val 16667" name="adj"/>
            </a:avLst>
          </a:prstGeom>
          <a:solidFill>
            <a:srgbClr val="D8E2F3">
              <a:alpha val="40000"/>
            </a:srgbClr>
          </a:solidFill>
          <a:ln cap="flat" cmpd="sng" w="9525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8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Through a caring culture of equity, trust, and collaboration, every student will graduate ready for college, career, and life.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8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high-performing school district where students love to learn, educators inspire, families engage, and the community trusts the system.</a:t>
            </a:r>
            <a:endParaRPr/>
          </a:p>
        </p:txBody>
      </p:sp>
      <p:pic>
        <p:nvPicPr>
          <p:cNvPr id="110" name="Google Shape;110;p1"/>
          <p:cNvPicPr preferRelativeResize="0"/>
          <p:nvPr/>
        </p:nvPicPr>
        <p:blipFill rotWithShape="1">
          <a:blip r:embed="rId3">
            <a:alphaModFix/>
          </a:blip>
          <a:srcRect b="-1" l="0" r="0" t="0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531" y="4292575"/>
            <a:ext cx="468279" cy="468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63075" y="6063203"/>
            <a:ext cx="248330" cy="2654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iconsplace.com/icons/preview/orange/graduation-cap-256.png" id="113" name="Google Shape;11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02226" y="2652319"/>
            <a:ext cx="442513" cy="442513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Academic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  <a:endParaRPr/>
          </a:p>
        </p:txBody>
      </p:sp>
      <p:sp>
        <p:nvSpPr>
          <p:cNvPr id="115" name="Google Shape;115;p1"/>
          <p:cNvSpPr/>
          <p:nvPr/>
        </p:nvSpPr>
        <p:spPr>
          <a:xfrm>
            <a:off x="-17838" y="4664514"/>
            <a:ext cx="83227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Talent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</a:t>
            </a:r>
            <a:endParaRPr/>
          </a:p>
        </p:txBody>
      </p:sp>
      <p:sp>
        <p:nvSpPr>
          <p:cNvPr id="116" name="Google Shape;116;p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Systems &amp;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/>
          </a:p>
        </p:txBody>
      </p:sp>
      <p:sp>
        <p:nvSpPr>
          <p:cNvPr id="117" name="Google Shape;117;p1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Culture</a:t>
            </a:r>
            <a:endParaRPr/>
          </a:p>
        </p:txBody>
      </p:sp>
      <p:sp>
        <p:nvSpPr>
          <p:cNvPr id="118" name="Google Shape;118;p1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District Mission &amp; Vision</a:t>
            </a:r>
            <a:endParaRPr/>
          </a:p>
        </p:txBody>
      </p:sp>
      <p:sp>
        <p:nvSpPr>
          <p:cNvPr id="119" name="Google Shape;119;p1"/>
          <p:cNvSpPr/>
          <p:nvPr/>
        </p:nvSpPr>
        <p:spPr>
          <a:xfrm>
            <a:off x="3206866" y="510719"/>
            <a:ext cx="2625038" cy="905404"/>
          </a:xfrm>
          <a:prstGeom prst="roundRect">
            <a:avLst>
              <a:gd fmla="val 16667" name="adj"/>
            </a:avLst>
          </a:prstGeom>
          <a:solidFill>
            <a:srgbClr val="D8E2F3">
              <a:alpha val="40000"/>
            </a:srgbClr>
          </a:solidFill>
          <a:ln cap="flat" cmpd="sng" w="9525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South Atlanta Cluster will cultivate a universal culture of excellence through collaboration, academic achievement, personal responsibility, respect and a commitment to service.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Our vision is to be a high-performing cluster where every student graduates with college and career readiness</a:t>
            </a:r>
            <a:endParaRPr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Cluster Mission &amp; Vision</a:t>
            </a:r>
            <a:endParaRPr/>
          </a:p>
        </p:txBody>
      </p:sp>
      <p:sp>
        <p:nvSpPr>
          <p:cNvPr id="121" name="Google Shape;121;p1"/>
          <p:cNvSpPr/>
          <p:nvPr/>
        </p:nvSpPr>
        <p:spPr>
          <a:xfrm>
            <a:off x="6178059" y="512021"/>
            <a:ext cx="2764235" cy="904101"/>
          </a:xfrm>
          <a:prstGeom prst="roundRect">
            <a:avLst>
              <a:gd fmla="val 16667" name="adj"/>
            </a:avLst>
          </a:prstGeom>
          <a:solidFill>
            <a:srgbClr val="D8E2F3">
              <a:alpha val="40000"/>
            </a:srgbClr>
          </a:solidFill>
          <a:ln cap="flat" cmpd="sng" w="9525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73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Crawford W. Long Middle School cultivates a community of life-long learners and leaders that are empowered to globally compete and access future opportunities. 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3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3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3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Our vision is to build a community of compassionate innovators creating opportunities for themselves and others</a:t>
            </a:r>
            <a:r>
              <a:rPr lang="en-US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Mission &amp; Vision</a:t>
            </a:r>
            <a:endParaRPr/>
          </a:p>
        </p:txBody>
      </p:sp>
      <p:sp>
        <p:nvSpPr>
          <p:cNvPr id="123" name="Google Shape;123;p1"/>
          <p:cNvSpPr txBox="1"/>
          <p:nvPr/>
        </p:nvSpPr>
        <p:spPr>
          <a:xfrm>
            <a:off x="7716873" y="1759543"/>
            <a:ext cx="1087157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Performance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Measures</a:t>
            </a:r>
            <a:endParaRPr/>
          </a:p>
        </p:txBody>
      </p:sp>
      <p:sp>
        <p:nvSpPr>
          <p:cNvPr id="124" name="Google Shape;124;p1"/>
          <p:cNvSpPr/>
          <p:nvPr/>
        </p:nvSpPr>
        <p:spPr>
          <a:xfrm>
            <a:off x="7462162" y="2093883"/>
            <a:ext cx="1596578" cy="4646781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F4B0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900"/>
              <a:t>Maintain or increase </a:t>
            </a: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CCRPI Score</a:t>
            </a:r>
            <a:r>
              <a:rPr lang="en-US" sz="900"/>
              <a:t> when valid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900"/>
              <a:t>Use key performance indicators for </a:t>
            </a: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ELA, Math, Science, and Social Studies to demonst</a:t>
            </a:r>
            <a:r>
              <a:rPr lang="en-US" sz="900"/>
              <a:t>rate an increase in  the following levels of </a:t>
            </a: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“Developing”, “Proficient” and “Distinguished” categories on Georgia Milestones base on pre</a:t>
            </a:r>
            <a:r>
              <a:rPr lang="en-US" sz="900"/>
              <a:t>vious </a:t>
            </a: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performance.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Increase students’ scale scores on STAR Reading and Math Assessments from Fall 202</a:t>
            </a:r>
            <a:r>
              <a:rPr lang="en-US" sz="900"/>
              <a:t>1</a:t>
            </a: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Spring 202</a:t>
            </a:r>
            <a:r>
              <a:rPr lang="en-US" sz="900"/>
              <a:t>2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Increase STEM/ Problem-based projects and quality work tasks.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Improve TKES and LKES Observation Data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Increase Student Attendance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Decrease Discipline Infractions and Suspensions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Increase School Partnerships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4684894" y="4924031"/>
            <a:ext cx="1529586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25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of Flexibility/Innovation</a:t>
            </a:r>
            <a:endParaRPr/>
          </a:p>
        </p:txBody>
      </p:sp>
      <p:sp>
        <p:nvSpPr>
          <p:cNvPr id="126" name="Google Shape;126;p1"/>
          <p:cNvSpPr txBox="1"/>
          <p:nvPr/>
        </p:nvSpPr>
        <p:spPr>
          <a:xfrm>
            <a:off x="4601603" y="5720245"/>
            <a:ext cx="1529586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25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of Flexibility/Innovation</a:t>
            </a:r>
            <a:endParaRPr/>
          </a:p>
        </p:txBody>
      </p:sp>
      <p:sp>
        <p:nvSpPr>
          <p:cNvPr id="127" name="Google Shape;127;p1"/>
          <p:cNvSpPr txBox="1"/>
          <p:nvPr/>
        </p:nvSpPr>
        <p:spPr>
          <a:xfrm>
            <a:off x="4663174" y="6547990"/>
            <a:ext cx="1529586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25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of Flexibility/Innovation</a:t>
            </a:r>
            <a:endParaRPr/>
          </a:p>
        </p:txBody>
      </p:sp>
      <p:sp>
        <p:nvSpPr>
          <p:cNvPr id="128" name="Google Shape;128;p1"/>
          <p:cNvSpPr txBox="1"/>
          <p:nvPr/>
        </p:nvSpPr>
        <p:spPr>
          <a:xfrm>
            <a:off x="2361325" y="1507129"/>
            <a:ext cx="4163319" cy="21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2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Signature Program: STEM (Science, Technology, Engineering and Mathematics)</a:t>
            </a:r>
            <a:endParaRPr b="1" sz="825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/>
          <p:nvPr/>
        </p:nvSpPr>
        <p:spPr>
          <a:xfrm rot="-5400000">
            <a:off x="8134243" y="1495424"/>
            <a:ext cx="252415" cy="25766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2F549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"/>
          <p:cNvSpPr/>
          <p:nvPr/>
        </p:nvSpPr>
        <p:spPr>
          <a:xfrm rot="10800000">
            <a:off x="2886152" y="768215"/>
            <a:ext cx="252415" cy="25766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25400">
            <a:solidFill>
              <a:srgbClr val="2F549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2015-11-10T14:08:41Z</dcterms:created>
  <dc:creator>Norvell, Travis</dc:creator>
</cp:coreProperties>
</file>